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38" r:id="rId2"/>
    <p:sldId id="443" r:id="rId3"/>
    <p:sldId id="388" r:id="rId4"/>
    <p:sldId id="450" r:id="rId5"/>
    <p:sldId id="445" r:id="rId6"/>
    <p:sldId id="446" r:id="rId7"/>
    <p:sldId id="411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69"/>
    <a:srgbClr val="005169"/>
    <a:srgbClr val="008797"/>
    <a:srgbClr val="E7EFF1"/>
    <a:srgbClr val="FFFFFF"/>
    <a:srgbClr val="FCBE7C"/>
    <a:srgbClr val="D1CDC8"/>
    <a:srgbClr val="26B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2" autoAdjust="0"/>
    <p:restoredTop sz="93447" autoAdjust="0"/>
  </p:normalViewPr>
  <p:slideViewPr>
    <p:cSldViewPr snapToGrid="0">
      <p:cViewPr varScale="1">
        <p:scale>
          <a:sx n="148" d="100"/>
          <a:sy n="148" d="100"/>
        </p:scale>
        <p:origin x="3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llie.camargos\Desktop\Evolu&#231;&#227;o%20P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llie.camargos\Desktop\Evolu&#231;&#227;o%20P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Planilha2!$A$6</c:f>
              <c:strCache>
                <c:ptCount val="1"/>
                <c:pt idx="0">
                  <c:v>Receita</c:v>
                </c:pt>
              </c:strCache>
            </c:strRef>
          </c:tx>
          <c:spPr>
            <a:solidFill>
              <a:srgbClr val="005369"/>
            </a:solidFill>
            <a:ln>
              <a:noFill/>
            </a:ln>
            <a:effectLst/>
          </c:spPr>
          <c:invertIfNegative val="0"/>
          <c:cat>
            <c:strRef>
              <c:f>Planilha2!$B$5:$K$5</c:f>
              <c:strCache>
                <c:ptCount val="10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</c:strCache>
            </c:strRef>
          </c:cat>
          <c:val>
            <c:numRef>
              <c:f>Planilha2!$B$6:$K$6</c:f>
              <c:numCache>
                <c:formatCode>#,##0.00</c:formatCode>
                <c:ptCount val="10"/>
                <c:pt idx="0">
                  <c:v>1418809.67</c:v>
                </c:pt>
                <c:pt idx="1">
                  <c:v>1743571.8099999998</c:v>
                </c:pt>
                <c:pt idx="2">
                  <c:v>1461273.1099999999</c:v>
                </c:pt>
                <c:pt idx="3">
                  <c:v>1472721.8900000001</c:v>
                </c:pt>
                <c:pt idx="4">
                  <c:v>1483321.54</c:v>
                </c:pt>
                <c:pt idx="5">
                  <c:v>1494773</c:v>
                </c:pt>
                <c:pt idx="6">
                  <c:v>1499259.29</c:v>
                </c:pt>
                <c:pt idx="7">
                  <c:v>1496548.5699999998</c:v>
                </c:pt>
                <c:pt idx="8">
                  <c:v>1546245.4300000002</c:v>
                </c:pt>
                <c:pt idx="9">
                  <c:v>1490459.3900000001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97-4B33-9CDD-563BF65A4848}"/>
            </c:ext>
          </c:extLst>
        </c:ser>
        <c:ser>
          <c:idx val="1"/>
          <c:order val="1"/>
          <c:tx>
            <c:strRef>
              <c:f>Planilha2!$A$7</c:f>
              <c:strCache>
                <c:ptCount val="1"/>
                <c:pt idx="0">
                  <c:v>Despesa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Planilha2!$B$5:$K$5</c:f>
              <c:strCache>
                <c:ptCount val="10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</c:strCache>
            </c:strRef>
          </c:cat>
          <c:val>
            <c:numRef>
              <c:f>Planilha2!$B$7:$K$7</c:f>
              <c:numCache>
                <c:formatCode>#,##0.00</c:formatCode>
                <c:ptCount val="10"/>
                <c:pt idx="0">
                  <c:v>1452278.57</c:v>
                </c:pt>
                <c:pt idx="1">
                  <c:v>1486280.48</c:v>
                </c:pt>
                <c:pt idx="2">
                  <c:v>1531193.89</c:v>
                </c:pt>
                <c:pt idx="3">
                  <c:v>1549454.85</c:v>
                </c:pt>
                <c:pt idx="4">
                  <c:v>1526497.09</c:v>
                </c:pt>
                <c:pt idx="5">
                  <c:v>1569846.54</c:v>
                </c:pt>
                <c:pt idx="6">
                  <c:v>1551797.04</c:v>
                </c:pt>
                <c:pt idx="7">
                  <c:v>1579814.25</c:v>
                </c:pt>
                <c:pt idx="8">
                  <c:v>1608957.75</c:v>
                </c:pt>
                <c:pt idx="9">
                  <c:v>1606966.14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97-4B33-9CDD-563BF65A4848}"/>
            </c:ext>
          </c:extLst>
        </c:ser>
        <c:ser>
          <c:idx val="2"/>
          <c:order val="2"/>
          <c:tx>
            <c:strRef>
              <c:f>Planilha2!$A$8</c:f>
              <c:strCache>
                <c:ptCount val="1"/>
                <c:pt idx="0">
                  <c:v>Saldo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Planilha2!$B$5:$K$5</c:f>
              <c:strCache>
                <c:ptCount val="10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</c:strCache>
            </c:strRef>
          </c:cat>
          <c:val>
            <c:numRef>
              <c:f>Planilha2!$B$8:$K$8</c:f>
              <c:numCache>
                <c:formatCode>#,##0.00</c:formatCode>
                <c:ptCount val="10"/>
                <c:pt idx="0">
                  <c:v>-33468.90000000014</c:v>
                </c:pt>
                <c:pt idx="1">
                  <c:v>257291.32999999984</c:v>
                </c:pt>
                <c:pt idx="2">
                  <c:v>-69920.780000000028</c:v>
                </c:pt>
                <c:pt idx="3">
                  <c:v>-76732.959999999963</c:v>
                </c:pt>
                <c:pt idx="4">
                  <c:v>-43175.550000000047</c:v>
                </c:pt>
                <c:pt idx="5">
                  <c:v>-75073.540000000037</c:v>
                </c:pt>
                <c:pt idx="6">
                  <c:v>-52537.75</c:v>
                </c:pt>
                <c:pt idx="7">
                  <c:v>-83265.680000000168</c:v>
                </c:pt>
                <c:pt idx="8">
                  <c:v>-62712.319999999832</c:v>
                </c:pt>
                <c:pt idx="9">
                  <c:v>-116506.74999999977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97-4B33-9CDD-563BF65A4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4009023"/>
        <c:axId val="1294013823"/>
      </c:barChart>
      <c:catAx>
        <c:axId val="129400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1294013823"/>
        <c:crosses val="autoZero"/>
        <c:auto val="1"/>
        <c:lblAlgn val="ctr"/>
        <c:lblOffset val="100"/>
        <c:noMultiLvlLbl val="0"/>
      </c:catAx>
      <c:valAx>
        <c:axId val="1294013823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1294009023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t-B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Planilha1!$B$3</c:f>
              <c:strCache>
                <c:ptCount val="1"/>
                <c:pt idx="0">
                  <c:v>Recursos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cat>
            <c:strRef>
              <c:f>Planilha1!$C$2:$L$2</c:f>
              <c:strCache>
                <c:ptCount val="10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</c:strCache>
            </c:strRef>
          </c:cat>
          <c:val>
            <c:numRef>
              <c:f>Planilha1!$C$3:$L$3</c:f>
              <c:numCache>
                <c:formatCode>#,##0.00</c:formatCode>
                <c:ptCount val="10"/>
                <c:pt idx="0">
                  <c:v>-33468.90000000014</c:v>
                </c:pt>
                <c:pt idx="1">
                  <c:v>257291.32999999984</c:v>
                </c:pt>
                <c:pt idx="2">
                  <c:v>-69920.780000000028</c:v>
                </c:pt>
                <c:pt idx="3">
                  <c:v>-76732.959999999963</c:v>
                </c:pt>
                <c:pt idx="4">
                  <c:v>-43175.550000000047</c:v>
                </c:pt>
                <c:pt idx="5">
                  <c:v>-75073.540000000037</c:v>
                </c:pt>
                <c:pt idx="6">
                  <c:v>-52537.75</c:v>
                </c:pt>
                <c:pt idx="7">
                  <c:v>-83265.680000000168</c:v>
                </c:pt>
                <c:pt idx="8">
                  <c:v>-62712.319999999832</c:v>
                </c:pt>
                <c:pt idx="9" formatCode="General">
                  <c:v>-116506.74999999977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C-4BCC-B240-1FE746331344}"/>
            </c:ext>
          </c:extLst>
        </c:ser>
        <c:ser>
          <c:idx val="1"/>
          <c:order val="1"/>
          <c:tx>
            <c:strRef>
              <c:f>Planilha1!$B$4</c:f>
              <c:strCache>
                <c:ptCount val="1"/>
                <c:pt idx="0">
                  <c:v>Retorno</c:v>
                </c:pt>
              </c:strCache>
            </c:strRef>
          </c:tx>
          <c:spPr>
            <a:solidFill>
              <a:srgbClr val="005369"/>
            </a:solidFill>
            <a:ln>
              <a:noFill/>
            </a:ln>
            <a:effectLst/>
          </c:spPr>
          <c:invertIfNegative val="0"/>
          <c:cat>
            <c:strRef>
              <c:f>Planilha1!$C$2:$L$2</c:f>
              <c:strCache>
                <c:ptCount val="10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</c:strCache>
            </c:strRef>
          </c:cat>
          <c:val>
            <c:numRef>
              <c:f>Planilha1!$C$4:$L$4</c:f>
              <c:numCache>
                <c:formatCode>#,##0.00</c:formatCode>
                <c:ptCount val="10"/>
                <c:pt idx="0">
                  <c:v>336146.73</c:v>
                </c:pt>
                <c:pt idx="1">
                  <c:v>286206.7</c:v>
                </c:pt>
                <c:pt idx="2">
                  <c:v>256479.78</c:v>
                </c:pt>
                <c:pt idx="3">
                  <c:v>333532.65000000002</c:v>
                </c:pt>
                <c:pt idx="4">
                  <c:v>326156.96999999997</c:v>
                </c:pt>
                <c:pt idx="5">
                  <c:v>326476.34000000003</c:v>
                </c:pt>
                <c:pt idx="6">
                  <c:v>512412.57</c:v>
                </c:pt>
                <c:pt idx="7">
                  <c:v>372400.67</c:v>
                </c:pt>
                <c:pt idx="8">
                  <c:v>375310.72</c:v>
                </c:pt>
                <c:pt idx="9">
                  <c:v>414973.67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2C-4BCC-B240-1FE746331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4579904"/>
        <c:axId val="1174577984"/>
      </c:barChart>
      <c:lineChart>
        <c:grouping val="standard"/>
        <c:varyColors val="0"/>
        <c:ser>
          <c:idx val="2"/>
          <c:order val="2"/>
          <c:tx>
            <c:strRef>
              <c:f>Planilha1!$B$5</c:f>
              <c:strCache>
                <c:ptCount val="1"/>
                <c:pt idx="0">
                  <c:v>Patrimônio Líquido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Planilha1!$C$2:$L$2</c:f>
              <c:strCache>
                <c:ptCount val="10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</c:strCache>
            </c:strRef>
          </c:cat>
          <c:val>
            <c:numRef>
              <c:f>Planilha1!$C$5:$L$5</c:f>
              <c:numCache>
                <c:formatCode>#,##0.00</c:formatCode>
                <c:ptCount val="10"/>
                <c:pt idx="0">
                  <c:v>29438878.050000001</c:v>
                </c:pt>
                <c:pt idx="1">
                  <c:v>29935751.23</c:v>
                </c:pt>
                <c:pt idx="2">
                  <c:v>30107259.030000001</c:v>
                </c:pt>
                <c:pt idx="3">
                  <c:v>30347287.890000001</c:v>
                </c:pt>
                <c:pt idx="4">
                  <c:v>30713595.07</c:v>
                </c:pt>
                <c:pt idx="5">
                  <c:v>30848272</c:v>
                </c:pt>
                <c:pt idx="6">
                  <c:v>31225737.030000001</c:v>
                </c:pt>
                <c:pt idx="7">
                  <c:v>31553927.399999999</c:v>
                </c:pt>
                <c:pt idx="8">
                  <c:v>31424946.940000001</c:v>
                </c:pt>
                <c:pt idx="9">
                  <c:v>31717949.77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2C-4BCC-B240-1FE746331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092400"/>
        <c:axId val="1176091920"/>
      </c:lineChart>
      <c:catAx>
        <c:axId val="117457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1174577984"/>
        <c:crosses val="autoZero"/>
        <c:auto val="1"/>
        <c:lblAlgn val="ctr"/>
        <c:lblOffset val="100"/>
        <c:noMultiLvlLbl val="0"/>
      </c:catAx>
      <c:valAx>
        <c:axId val="1174577984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1174579904"/>
        <c:crosses val="autoZero"/>
        <c:crossBetween val="between"/>
        <c:dispUnits>
          <c:builtInUnit val="thousand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t-BR"/>
              </a:p>
            </c:txPr>
          </c:dispUnitsLbl>
        </c:dispUnits>
      </c:valAx>
      <c:valAx>
        <c:axId val="1176091920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t-BR"/>
          </a:p>
        </c:txPr>
        <c:crossAx val="1176092400"/>
        <c:crosses val="max"/>
        <c:crossBetween val="between"/>
        <c:dispUnits>
          <c:builtInUnit val="thousand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pt-BR"/>
              </a:p>
            </c:txPr>
          </c:dispUnitsLbl>
        </c:dispUnits>
      </c:valAx>
      <c:catAx>
        <c:axId val="1176092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760919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BA0C0-6550-429C-9476-8923DA740FB3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F2EB0-E804-4189-91F3-BED46DD83C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640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051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791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388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256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709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80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99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42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051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481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488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6227C-6BEB-4CCD-9F2D-412005F44477}" type="datetimeFigureOut">
              <a:rPr lang="pt-BR" smtClean="0"/>
              <a:t>10/12/2025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ED10C-9EDC-4EF9-8393-3794E15607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302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5.tmp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chart" Target="../charts/chart1.xml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chart" Target="../charts/chart2.xml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6.tmp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7.tmp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8BB3882-B309-4E9E-A097-0E837E4CE3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33"/>
          <a:stretch/>
        </p:blipFill>
        <p:spPr bwMode="auto">
          <a:xfrm>
            <a:off x="-17678400" y="-2149988"/>
            <a:ext cx="33904101" cy="1688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788E357-5704-473E-B4C3-18E34F5274BD}"/>
              </a:ext>
            </a:extLst>
          </p:cNvPr>
          <p:cNvSpPr/>
          <p:nvPr/>
        </p:nvSpPr>
        <p:spPr>
          <a:xfrm>
            <a:off x="-17678148" y="-2149972"/>
            <a:ext cx="33903849" cy="16881971"/>
          </a:xfrm>
          <a:prstGeom prst="rect">
            <a:avLst/>
          </a:prstGeom>
          <a:solidFill>
            <a:schemeClr val="dk1">
              <a:alpha val="5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972CD15-195A-4534-9391-AD23B54F0F4E}"/>
              </a:ext>
            </a:extLst>
          </p:cNvPr>
          <p:cNvSpPr/>
          <p:nvPr/>
        </p:nvSpPr>
        <p:spPr>
          <a:xfrm>
            <a:off x="-19891" y="-112613"/>
            <a:ext cx="9135205" cy="54883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2">
            <a:extLst>
              <a:ext uri="{FF2B5EF4-FFF2-40B4-BE49-F238E27FC236}">
                <a16:creationId xmlns:a16="http://schemas.microsoft.com/office/drawing/2014/main" id="{72D3184D-E3DA-472E-8F72-984112411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933" y="953814"/>
            <a:ext cx="4155555" cy="210369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E0CE095-B0B5-4E30-A3A9-73626CE62041}"/>
              </a:ext>
            </a:extLst>
          </p:cNvPr>
          <p:cNvSpPr/>
          <p:nvPr/>
        </p:nvSpPr>
        <p:spPr>
          <a:xfrm>
            <a:off x="3352202" y="8424753"/>
            <a:ext cx="2439593" cy="847271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ALM</a:t>
            </a:r>
          </a:p>
          <a:p>
            <a:pPr algn="ctr"/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Asset Liability Management</a:t>
            </a: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Contribuição</a:t>
            </a:r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 para a </a:t>
            </a:r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gestão</a:t>
            </a:r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 do </a:t>
            </a:r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patrimônio</a:t>
            </a:r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</p:txBody>
      </p:sp>
      <p:pic>
        <p:nvPicPr>
          <p:cNvPr id="13" name="Gráfico 12" descr="Telefone">
            <a:extLst>
              <a:ext uri="{FF2B5EF4-FFF2-40B4-BE49-F238E27FC236}">
                <a16:creationId xmlns:a16="http://schemas.microsoft.com/office/drawing/2014/main" id="{4F4F0551-83A8-448C-9BC9-3B957B007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3200" y="4057650"/>
            <a:ext cx="406400" cy="4064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76F5A90-FC6E-4626-996A-A9153FDBABD7}"/>
              </a:ext>
            </a:extLst>
          </p:cNvPr>
          <p:cNvSpPr txBox="1"/>
          <p:nvPr/>
        </p:nvSpPr>
        <p:spPr>
          <a:xfrm>
            <a:off x="716742" y="4076184"/>
            <a:ext cx="2420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5169"/>
                </a:solidFill>
              </a:rPr>
              <a:t>(31) 3555-7109</a:t>
            </a:r>
          </a:p>
          <a:p>
            <a:r>
              <a:rPr lang="pt-BR" dirty="0">
                <a:solidFill>
                  <a:srgbClr val="005169"/>
                </a:solidFill>
              </a:rPr>
              <a:t>(31) 9 9764-6137</a:t>
            </a:r>
          </a:p>
        </p:txBody>
      </p:sp>
      <p:pic>
        <p:nvPicPr>
          <p:cNvPr id="16" name="Gráfico 15" descr="Envelope">
            <a:extLst>
              <a:ext uri="{FF2B5EF4-FFF2-40B4-BE49-F238E27FC236}">
                <a16:creationId xmlns:a16="http://schemas.microsoft.com/office/drawing/2014/main" id="{64F16231-50C4-4546-8F4D-ED1EDB4467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200" y="4744166"/>
            <a:ext cx="406800" cy="4068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6516182-1AFC-4CFC-A0D8-11E097BDC149}"/>
              </a:ext>
            </a:extLst>
          </p:cNvPr>
          <p:cNvSpPr txBox="1"/>
          <p:nvPr/>
        </p:nvSpPr>
        <p:spPr>
          <a:xfrm>
            <a:off x="716742" y="4774168"/>
            <a:ext cx="520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5169"/>
                </a:solidFill>
              </a:rPr>
              <a:t>charllie.camargos@mensurarinvestimentos.com.br</a:t>
            </a:r>
          </a:p>
        </p:txBody>
      </p:sp>
    </p:spTree>
    <p:extLst>
      <p:ext uri="{BB962C8B-B14F-4D97-AF65-F5344CB8AC3E}">
        <p14:creationId xmlns:p14="http://schemas.microsoft.com/office/powerpoint/2010/main" val="2322297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377E1-94B5-B4E4-E343-58CAC9F3F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1B5F3C95-DD4E-0649-CE3F-9DB52E75F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404" y="26670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322E228-24F0-00C4-9302-DA6352A71ED1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E097F900-F218-724A-7D60-66782DB88072}"/>
              </a:ext>
            </a:extLst>
          </p:cNvPr>
          <p:cNvGrpSpPr/>
          <p:nvPr/>
        </p:nvGrpSpPr>
        <p:grpSpPr>
          <a:xfrm>
            <a:off x="608212" y="472511"/>
            <a:ext cx="822960" cy="731520"/>
            <a:chOff x="1019692" y="2254250"/>
            <a:chExt cx="1485900" cy="1282700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785904B7-913D-9030-D1FB-60407B5F2946}"/>
                </a:ext>
              </a:extLst>
            </p:cNvPr>
            <p:cNvSpPr/>
            <p:nvPr/>
          </p:nvSpPr>
          <p:spPr>
            <a:xfrm>
              <a:off x="1019692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áfico 12" descr="Cabeça com engrenagens">
              <a:extLst>
                <a:ext uri="{FF2B5EF4-FFF2-40B4-BE49-F238E27FC236}">
                  <a16:creationId xmlns:a16="http://schemas.microsoft.com/office/drawing/2014/main" id="{20D54016-6B31-D33B-0E6F-63B62D18D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8792" y="2597150"/>
              <a:ext cx="647700" cy="647700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2EE8FB9F-0C56-02CC-DD1B-39EB18B01630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EEBD4DD2-4271-37C0-56F9-DE9D99463F71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4B84DC65-C398-14F6-7A6F-EB11E11AE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77B00827-565C-ADC7-6806-69A71F778CA5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ABDBFFF8-D181-1F8B-C7BC-AF5C1AE06076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4C6A5730-8613-3B69-C2FB-0CFA46DF9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86B5FF82-F046-D4A2-C64F-6794FA620358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5EC9B480-29D0-D889-D3A2-23220FD34294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2C3917A8-ADCD-EE58-F212-261208E3F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0725830-2A17-AC2F-163F-96D19141EE73}"/>
              </a:ext>
            </a:extLst>
          </p:cNvPr>
          <p:cNvSpPr txBox="1"/>
          <p:nvPr/>
        </p:nvSpPr>
        <p:spPr>
          <a:xfrm rot="16200000">
            <a:off x="-1138347" y="2786689"/>
            <a:ext cx="363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AUDIÊNCIA PÚBLICA IPREV-PBA – 10/12/2025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9B4B1D0-1910-7C4B-6F86-AFCB21A02495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4ED3D7F-85BA-6B77-AC55-B857960632DE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1B48E5B-E968-4872-7815-9CD1AAD6C824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5649E08-E6B4-12E0-0387-B6C8EC3A60D0}"/>
              </a:ext>
            </a:extLst>
          </p:cNvPr>
          <p:cNvSpPr txBox="1"/>
          <p:nvPr/>
        </p:nvSpPr>
        <p:spPr>
          <a:xfrm>
            <a:off x="1479163" y="632078"/>
            <a:ext cx="666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Retorno no Período</a:t>
            </a:r>
          </a:p>
        </p:txBody>
      </p:sp>
      <p:pic>
        <p:nvPicPr>
          <p:cNvPr id="5" name="Imagem 4" descr="Tabela&#10;&#10;O conteúdo gerado por IA pode estar incorreto.">
            <a:extLst>
              <a:ext uri="{FF2B5EF4-FFF2-40B4-BE49-F238E27FC236}">
                <a16:creationId xmlns:a16="http://schemas.microsoft.com/office/drawing/2014/main" id="{EB569DCE-93ED-A717-BE25-2D1C8B36D6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48" y="1271981"/>
            <a:ext cx="7412572" cy="356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18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72D3184D-E3DA-472E-8F72-984112411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404" y="26670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A53A023-AF85-401A-B741-E003D0AD19B6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160BD690-1F6E-43A6-A7B9-382FDECF85F2}"/>
              </a:ext>
            </a:extLst>
          </p:cNvPr>
          <p:cNvGrpSpPr/>
          <p:nvPr/>
        </p:nvGrpSpPr>
        <p:grpSpPr>
          <a:xfrm>
            <a:off x="608212" y="472511"/>
            <a:ext cx="822960" cy="731520"/>
            <a:chOff x="1019692" y="2254250"/>
            <a:chExt cx="1485900" cy="1282700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2377E46A-957E-4FC6-9602-99827BB78874}"/>
                </a:ext>
              </a:extLst>
            </p:cNvPr>
            <p:cNvSpPr/>
            <p:nvPr/>
          </p:nvSpPr>
          <p:spPr>
            <a:xfrm>
              <a:off x="1019692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áfico 12" descr="Cabeça com engrenagens">
              <a:extLst>
                <a:ext uri="{FF2B5EF4-FFF2-40B4-BE49-F238E27FC236}">
                  <a16:creationId xmlns:a16="http://schemas.microsoft.com/office/drawing/2014/main" id="{36F513D4-5D4C-4893-B48F-999E0FFF1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8792" y="2597150"/>
              <a:ext cx="647700" cy="647700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E429429-A542-45F9-8715-D481E71FE504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35DE50D-365B-4AA5-8939-B4E28C4F81C9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0859BE4B-06CD-4A89-BFC9-03A90784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E8262781-CA47-4682-9526-050F34A52617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46C2082A-DF6A-41B3-87B2-5904EE80AE29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E108013E-C4AA-4D8C-B9B2-DD6924BF6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6D548DD-EE34-4BC6-8A0F-0E9439E8297B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667666C1-42C7-4E28-B4AB-72B46EF0ABA3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4C48700B-8792-4C27-A5D1-2DD238159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344FF84-74F6-4037-8705-ED0D1C433D9D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5DE9E3C-177C-4F4A-B430-149E41611246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FE35CEF-EC4C-4CD9-8CEF-DB2420E7A65C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068A8F9-C606-4640-9FA2-C3236B2D5078}"/>
              </a:ext>
            </a:extLst>
          </p:cNvPr>
          <p:cNvSpPr txBox="1"/>
          <p:nvPr/>
        </p:nvSpPr>
        <p:spPr>
          <a:xfrm>
            <a:off x="1479163" y="632078"/>
            <a:ext cx="666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Receita </a:t>
            </a:r>
            <a:r>
              <a:rPr lang="pt-B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Despesa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15765EE-4AD4-DB52-7FAB-6CE2EC3621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82345"/>
              </p:ext>
            </p:extLst>
          </p:nvPr>
        </p:nvGraphicFramePr>
        <p:xfrm>
          <a:off x="1271764" y="1200150"/>
          <a:ext cx="756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29A435EA-ADFE-D218-FE84-EA490DD88B9A}"/>
              </a:ext>
            </a:extLst>
          </p:cNvPr>
          <p:cNvSpPr txBox="1"/>
          <p:nvPr/>
        </p:nvSpPr>
        <p:spPr>
          <a:xfrm rot="16200000">
            <a:off x="-1138347" y="2786689"/>
            <a:ext cx="363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AUDIÊNCIA PÚBLICA IPREV-PBA – 10/12/2025</a:t>
            </a:r>
          </a:p>
        </p:txBody>
      </p:sp>
    </p:spTree>
    <p:extLst>
      <p:ext uri="{BB962C8B-B14F-4D97-AF65-F5344CB8AC3E}">
        <p14:creationId xmlns:p14="http://schemas.microsoft.com/office/powerpoint/2010/main" val="916813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EACC9-87D4-3DA3-E81E-8386E4894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E9A93E2F-4B6A-8567-2D0A-F02F352F1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404" y="26670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967229E-F276-5106-E076-E74ED0170481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F1E43059-4AD1-A4CE-6ABD-7329F0200FC9}"/>
              </a:ext>
            </a:extLst>
          </p:cNvPr>
          <p:cNvGrpSpPr/>
          <p:nvPr/>
        </p:nvGrpSpPr>
        <p:grpSpPr>
          <a:xfrm>
            <a:off x="608212" y="472511"/>
            <a:ext cx="822960" cy="731520"/>
            <a:chOff x="1019692" y="2254250"/>
            <a:chExt cx="1485900" cy="1282700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5D6F4631-43F3-631F-AE73-D0C1C7B63A0F}"/>
                </a:ext>
              </a:extLst>
            </p:cNvPr>
            <p:cNvSpPr/>
            <p:nvPr/>
          </p:nvSpPr>
          <p:spPr>
            <a:xfrm>
              <a:off x="1019692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áfico 12" descr="Cabeça com engrenagens">
              <a:extLst>
                <a:ext uri="{FF2B5EF4-FFF2-40B4-BE49-F238E27FC236}">
                  <a16:creationId xmlns:a16="http://schemas.microsoft.com/office/drawing/2014/main" id="{CF382604-91F0-0460-6F97-CEB4E8AFB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8792" y="2597150"/>
              <a:ext cx="647700" cy="647700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42616B8E-20CD-CDF0-FC7C-301A861BF05E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9641CD6F-A360-7449-DBA0-375A5BE1F6B5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3733F76F-E2A9-B1AE-2097-DB05B65B5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A162FEF7-3E20-91C7-15DE-C39C659B8740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FD6EC788-058E-8FC0-A520-828739D0552A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602C54AF-55B8-292F-36B3-0AFEE74E0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D70A9CE9-DF79-1F0A-1FEA-F2C055EE5565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BE55CE41-9103-869B-7E8A-DBE9003A6BD8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266EAB80-5B00-B9EE-FC59-86CC7DD2E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81C5192-4FA0-A8C0-910B-44632294C7EA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4BBA131-F8EF-7A63-3B52-D3110DC8E6E4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F4B9DF77-6088-DFA6-AF97-440CEBB2A453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B7A5996-36EB-D931-9A39-3999EB6FC9A6}"/>
              </a:ext>
            </a:extLst>
          </p:cNvPr>
          <p:cNvSpPr txBox="1"/>
          <p:nvPr/>
        </p:nvSpPr>
        <p:spPr>
          <a:xfrm>
            <a:off x="1479163" y="632078"/>
            <a:ext cx="666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Evolução do Patrimônio Líquido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33EA31C-7AC7-1165-6E07-A4A4A2A417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343419"/>
              </p:ext>
            </p:extLst>
          </p:nvPr>
        </p:nvGraphicFramePr>
        <p:xfrm>
          <a:off x="1370562" y="1200150"/>
          <a:ext cx="756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8B08684A-F989-6C10-815C-64F04D9DDE1B}"/>
              </a:ext>
            </a:extLst>
          </p:cNvPr>
          <p:cNvSpPr txBox="1"/>
          <p:nvPr/>
        </p:nvSpPr>
        <p:spPr>
          <a:xfrm>
            <a:off x="7364837" y="1215818"/>
            <a:ext cx="602567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7,25%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C7D0F3A-13A2-5CFD-2DEB-041275486B4C}"/>
              </a:ext>
            </a:extLst>
          </p:cNvPr>
          <p:cNvSpPr txBox="1"/>
          <p:nvPr/>
        </p:nvSpPr>
        <p:spPr>
          <a:xfrm rot="16200000">
            <a:off x="-1138347" y="2786689"/>
            <a:ext cx="363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AUDIÊNCIA PÚBLICA IPREV-PBA – 10/12/2025</a:t>
            </a:r>
          </a:p>
        </p:txBody>
      </p:sp>
    </p:spTree>
    <p:extLst>
      <p:ext uri="{BB962C8B-B14F-4D97-AF65-F5344CB8AC3E}">
        <p14:creationId xmlns:p14="http://schemas.microsoft.com/office/powerpoint/2010/main" val="2408545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74EAA-26A5-FEC6-5289-69E45F838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27ECA21E-AEAD-20FE-D5E8-5DACEF132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404" y="26670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6AE33B7-DED6-9890-CCF6-FB26CD8F0F11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545CCCFE-1503-1676-C7E1-16ACA58BAB67}"/>
              </a:ext>
            </a:extLst>
          </p:cNvPr>
          <p:cNvGrpSpPr/>
          <p:nvPr/>
        </p:nvGrpSpPr>
        <p:grpSpPr>
          <a:xfrm>
            <a:off x="608212" y="472511"/>
            <a:ext cx="822960" cy="731520"/>
            <a:chOff x="1019692" y="2254250"/>
            <a:chExt cx="1485900" cy="1282700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99F46C5D-58D7-E94F-E7E8-CA72AEDC9523}"/>
                </a:ext>
              </a:extLst>
            </p:cNvPr>
            <p:cNvSpPr/>
            <p:nvPr/>
          </p:nvSpPr>
          <p:spPr>
            <a:xfrm>
              <a:off x="1019692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áfico 12" descr="Cabeça com engrenagens">
              <a:extLst>
                <a:ext uri="{FF2B5EF4-FFF2-40B4-BE49-F238E27FC236}">
                  <a16:creationId xmlns:a16="http://schemas.microsoft.com/office/drawing/2014/main" id="{C1512D66-C9C8-E579-83FC-E81F3060F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8792" y="2597150"/>
              <a:ext cx="647700" cy="647700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242EE93A-1A46-E3DD-FE8A-DCE074D23114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DD871BF-FFF0-D12E-EBCF-8057535B01C5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799EDCAD-29B5-2AE9-C246-95E4BBDCD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1A17C002-17FA-D34D-1DA4-B48BD83C9D46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306DEEF3-EE80-9453-7C02-B0F14FBFC1DC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87D0A4FF-40C8-BF89-5DC8-4585945EA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92E3591B-59AF-BBE4-06DC-FE4EFE95182F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CDAFD2DF-E9D9-D2AC-B18F-A7CB5158F220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CF5C240D-8DC3-FFEE-1D3E-6028CC502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3B4B3C6-FCFB-8F5A-ADA7-304A7B7E7DA9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9608CAB-A003-4F02-6D4A-51569095698F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23DEA33-E78F-6A50-98DD-3E14CAD59FB3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594B857-D898-09F0-909E-437D85A6035C}"/>
              </a:ext>
            </a:extLst>
          </p:cNvPr>
          <p:cNvSpPr txBox="1"/>
          <p:nvPr/>
        </p:nvSpPr>
        <p:spPr>
          <a:xfrm>
            <a:off x="1479163" y="632078"/>
            <a:ext cx="666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Risco </a:t>
            </a:r>
            <a:r>
              <a:rPr lang="pt-B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Retorno</a:t>
            </a:r>
          </a:p>
        </p:txBody>
      </p:sp>
      <p:pic>
        <p:nvPicPr>
          <p:cNvPr id="7" name="Imagem 6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1BB4C8FC-85AB-0ED6-B59F-B501E25A0D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48" y="1312169"/>
            <a:ext cx="7103135" cy="3600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D63379C-9687-3BF4-E013-65272EB882FB}"/>
              </a:ext>
            </a:extLst>
          </p:cNvPr>
          <p:cNvSpPr txBox="1"/>
          <p:nvPr/>
        </p:nvSpPr>
        <p:spPr>
          <a:xfrm rot="16200000">
            <a:off x="-1138347" y="2786689"/>
            <a:ext cx="363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AUDIÊNCIA PÚBLICA IPREV-PBA – 10/12/2025</a:t>
            </a:r>
          </a:p>
        </p:txBody>
      </p:sp>
    </p:spTree>
    <p:extLst>
      <p:ext uri="{BB962C8B-B14F-4D97-AF65-F5344CB8AC3E}">
        <p14:creationId xmlns:p14="http://schemas.microsoft.com/office/powerpoint/2010/main" val="1461792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6D6A6-22C6-1096-6A1D-7EBCCEAF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>
            <a:extLst>
              <a:ext uri="{FF2B5EF4-FFF2-40B4-BE49-F238E27FC236}">
                <a16:creationId xmlns:a16="http://schemas.microsoft.com/office/drawing/2014/main" id="{F1A4561B-B9CA-5C10-1CF0-703ADB316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404" y="266700"/>
            <a:ext cx="864360" cy="41162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B979017-9FAF-C050-3091-61C9C00FA4AB}"/>
              </a:ext>
            </a:extLst>
          </p:cNvPr>
          <p:cNvSpPr/>
          <p:nvPr/>
        </p:nvSpPr>
        <p:spPr>
          <a:xfrm>
            <a:off x="0" y="0"/>
            <a:ext cx="1019692" cy="5143500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A7570DE9-E570-0D4E-B7BE-1AFE74D1E649}"/>
              </a:ext>
            </a:extLst>
          </p:cNvPr>
          <p:cNvGrpSpPr/>
          <p:nvPr/>
        </p:nvGrpSpPr>
        <p:grpSpPr>
          <a:xfrm>
            <a:off x="608212" y="472511"/>
            <a:ext cx="822960" cy="731520"/>
            <a:chOff x="1019692" y="2254250"/>
            <a:chExt cx="1485900" cy="1282700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A71C62BD-B117-A7E3-FB06-9FB5FF703EDF}"/>
                </a:ext>
              </a:extLst>
            </p:cNvPr>
            <p:cNvSpPr/>
            <p:nvPr/>
          </p:nvSpPr>
          <p:spPr>
            <a:xfrm>
              <a:off x="1019692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áfico 12" descr="Cabeça com engrenagens">
              <a:extLst>
                <a:ext uri="{FF2B5EF4-FFF2-40B4-BE49-F238E27FC236}">
                  <a16:creationId xmlns:a16="http://schemas.microsoft.com/office/drawing/2014/main" id="{2597B5B8-3FA6-8A22-C626-3A2AD5FBD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8792" y="2597150"/>
              <a:ext cx="647700" cy="647700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E6F6BAC-7DB6-4357-032C-C968906B2F42}"/>
              </a:ext>
            </a:extLst>
          </p:cNvPr>
          <p:cNvGrpSpPr/>
          <p:nvPr/>
        </p:nvGrpSpPr>
        <p:grpSpPr>
          <a:xfrm>
            <a:off x="2840296" y="5321300"/>
            <a:ext cx="1485900" cy="1282700"/>
            <a:chOff x="2840296" y="2254250"/>
            <a:chExt cx="1485900" cy="1282700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DD0A9D1D-2A8D-461A-4E48-EBB896C49E0F}"/>
                </a:ext>
              </a:extLst>
            </p:cNvPr>
            <p:cNvSpPr/>
            <p:nvPr/>
          </p:nvSpPr>
          <p:spPr>
            <a:xfrm>
              <a:off x="2840296" y="22542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áfico 16" descr="Moedas">
              <a:extLst>
                <a:ext uri="{FF2B5EF4-FFF2-40B4-BE49-F238E27FC236}">
                  <a16:creationId xmlns:a16="http://schemas.microsoft.com/office/drawing/2014/main" id="{D63AD77C-B9DC-127A-BA6A-B114D4E0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58634" y="2571750"/>
              <a:ext cx="649224" cy="64922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27D8B609-F38F-8E17-4012-1B7A9EDCDC9E}"/>
              </a:ext>
            </a:extLst>
          </p:cNvPr>
          <p:cNvGrpSpPr/>
          <p:nvPr/>
        </p:nvGrpSpPr>
        <p:grpSpPr>
          <a:xfrm>
            <a:off x="4660900" y="5340350"/>
            <a:ext cx="1485900" cy="1282700"/>
            <a:chOff x="4660900" y="2273300"/>
            <a:chExt cx="1485900" cy="128270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A2C788E0-990F-9E45-1F6A-CAF257AE07C7}"/>
                </a:ext>
              </a:extLst>
            </p:cNvPr>
            <p:cNvSpPr/>
            <p:nvPr/>
          </p:nvSpPr>
          <p:spPr>
            <a:xfrm>
              <a:off x="4660900" y="227330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áfico 18" descr="Crescimento da Empresa">
              <a:extLst>
                <a:ext uri="{FF2B5EF4-FFF2-40B4-BE49-F238E27FC236}">
                  <a16:creationId xmlns:a16="http://schemas.microsoft.com/office/drawing/2014/main" id="{33313046-0F78-FAB1-DAC1-29727202A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79238" y="2596388"/>
              <a:ext cx="649224" cy="64922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8AC2B669-26C7-1334-F4D0-CFBE2397E73E}"/>
              </a:ext>
            </a:extLst>
          </p:cNvPr>
          <p:cNvGrpSpPr/>
          <p:nvPr/>
        </p:nvGrpSpPr>
        <p:grpSpPr>
          <a:xfrm>
            <a:off x="6481504" y="5346700"/>
            <a:ext cx="1485900" cy="1282700"/>
            <a:chOff x="6481504" y="2279650"/>
            <a:chExt cx="1485900" cy="12827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4621C5E2-F435-F325-7FAE-73C396FB709D}"/>
                </a:ext>
              </a:extLst>
            </p:cNvPr>
            <p:cNvSpPr/>
            <p:nvPr/>
          </p:nvSpPr>
          <p:spPr>
            <a:xfrm>
              <a:off x="6481504" y="2279650"/>
              <a:ext cx="1485900" cy="1282700"/>
            </a:xfrm>
            <a:prstGeom prst="roundRect">
              <a:avLst>
                <a:gd name="adj" fmla="val 28548"/>
              </a:avLst>
            </a:prstGeom>
            <a:ln>
              <a:noFill/>
            </a:ln>
            <a:effectLst>
              <a:outerShdw blurRad="622300" dist="127000" dir="17280000" sx="78000" sy="78000" algn="ctr" rotWithShape="0">
                <a:srgbClr val="000000">
                  <a:alpha val="27000"/>
                </a:srgbClr>
              </a:outerShdw>
              <a:reflection endPos="0" dist="50800" dir="5400000" sy="-100000" algn="bl" rotWithShape="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áfico 20" descr="Aperto de mãos">
              <a:extLst>
                <a:ext uri="{FF2B5EF4-FFF2-40B4-BE49-F238E27FC236}">
                  <a16:creationId xmlns:a16="http://schemas.microsoft.com/office/drawing/2014/main" id="{803319C4-635C-892D-9B5C-20753D13E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99842" y="2595626"/>
              <a:ext cx="649224" cy="649224"/>
            </a:xfrm>
            <a:prstGeom prst="rect">
              <a:avLst/>
            </a:prstGeom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96D18D7-C222-C711-2BFC-E3569671645E}"/>
              </a:ext>
            </a:extLst>
          </p:cNvPr>
          <p:cNvSpPr txBox="1"/>
          <p:nvPr/>
        </p:nvSpPr>
        <p:spPr>
          <a:xfrm>
            <a:off x="2840296" y="6813550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CARTEIRA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4BCFB26-FDAA-B1CF-1FE8-FB6F08DA6262}"/>
              </a:ext>
            </a:extLst>
          </p:cNvPr>
          <p:cNvSpPr txBox="1"/>
          <p:nvPr/>
        </p:nvSpPr>
        <p:spPr>
          <a:xfrm>
            <a:off x="4660900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ANÁLISE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4D51D40-D279-C8C6-C5FA-D871532EEBED}"/>
              </a:ext>
            </a:extLst>
          </p:cNvPr>
          <p:cNvSpPr txBox="1"/>
          <p:nvPr/>
        </p:nvSpPr>
        <p:spPr>
          <a:xfrm>
            <a:off x="6481504" y="6807638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RESULTADO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EA1DFD1-4F6C-4669-A194-186EE197EC05}"/>
              </a:ext>
            </a:extLst>
          </p:cNvPr>
          <p:cNvSpPr txBox="1"/>
          <p:nvPr/>
        </p:nvSpPr>
        <p:spPr>
          <a:xfrm>
            <a:off x="1479163" y="632078"/>
            <a:ext cx="666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169"/>
              </a:buClr>
              <a:buFont typeface="Wingdings" panose="05000000000000000000" pitchFamily="2" charset="2"/>
              <a:buChar char="§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Regularidade CRP</a:t>
            </a:r>
          </a:p>
        </p:txBody>
      </p:sp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38ED5DA1-A16E-F038-DA16-1051D664A5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191" y="1765151"/>
            <a:ext cx="7784925" cy="208057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1874591-FED9-1713-0C39-1CD215D58C7A}"/>
              </a:ext>
            </a:extLst>
          </p:cNvPr>
          <p:cNvSpPr txBox="1"/>
          <p:nvPr/>
        </p:nvSpPr>
        <p:spPr>
          <a:xfrm rot="16200000">
            <a:off x="-1138347" y="2786689"/>
            <a:ext cx="363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/>
                </a:solidFill>
                <a:latin typeface="Harabara" panose="020B0803050302020204" pitchFamily="34" charset="0"/>
              </a:rPr>
              <a:t>AUDIÊNCIA PÚBLICA IPREV-PBA – 10/12/2025</a:t>
            </a:r>
          </a:p>
        </p:txBody>
      </p:sp>
    </p:spTree>
    <p:extLst>
      <p:ext uri="{BB962C8B-B14F-4D97-AF65-F5344CB8AC3E}">
        <p14:creationId xmlns:p14="http://schemas.microsoft.com/office/powerpoint/2010/main" val="1747621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3972CD15-195A-4534-9391-AD23B54F0F4E}"/>
              </a:ext>
            </a:extLst>
          </p:cNvPr>
          <p:cNvSpPr/>
          <p:nvPr/>
        </p:nvSpPr>
        <p:spPr>
          <a:xfrm>
            <a:off x="0" y="-89753"/>
            <a:ext cx="9135205" cy="54883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2">
            <a:extLst>
              <a:ext uri="{FF2B5EF4-FFF2-40B4-BE49-F238E27FC236}">
                <a16:creationId xmlns:a16="http://schemas.microsoft.com/office/drawing/2014/main" id="{72D3184D-E3DA-472E-8F72-984112411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933" y="1348740"/>
            <a:ext cx="4155555" cy="229757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E0CE095-B0B5-4E30-A3A9-73626CE62041}"/>
              </a:ext>
            </a:extLst>
          </p:cNvPr>
          <p:cNvSpPr/>
          <p:nvPr/>
        </p:nvSpPr>
        <p:spPr>
          <a:xfrm>
            <a:off x="3352202" y="8424753"/>
            <a:ext cx="2439593" cy="847271"/>
          </a:xfrm>
          <a:prstGeom prst="rect">
            <a:avLst/>
          </a:prstGeom>
          <a:solidFill>
            <a:srgbClr val="005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ALM</a:t>
            </a:r>
          </a:p>
          <a:p>
            <a:pPr algn="ctr"/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Asset Liability Management</a:t>
            </a: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Contribuição</a:t>
            </a:r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 para a </a:t>
            </a:r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gestão</a:t>
            </a:r>
            <a:r>
              <a:rPr lang="en-US" sz="200" dirty="0">
                <a:solidFill>
                  <a:schemeClr val="bg1"/>
                </a:solidFill>
                <a:latin typeface="Harabara" panose="020B0803050302020204" pitchFamily="34" charset="0"/>
              </a:rPr>
              <a:t> do </a:t>
            </a:r>
            <a:r>
              <a:rPr lang="en-US" sz="200" dirty="0" err="1">
                <a:solidFill>
                  <a:schemeClr val="bg1"/>
                </a:solidFill>
                <a:latin typeface="Harabara" panose="020B0803050302020204" pitchFamily="34" charset="0"/>
              </a:rPr>
              <a:t>patrimônio</a:t>
            </a:r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  <a:p>
            <a:pPr algn="ctr"/>
            <a:endParaRPr lang="en-US" sz="200" dirty="0">
              <a:solidFill>
                <a:schemeClr val="bg1"/>
              </a:solidFill>
              <a:latin typeface="Harabara" panose="020B0803050302020204" pitchFamily="34" charset="0"/>
            </a:endParaRPr>
          </a:p>
        </p:txBody>
      </p:sp>
      <p:pic>
        <p:nvPicPr>
          <p:cNvPr id="13" name="Gráfico 12" descr="Telefone">
            <a:extLst>
              <a:ext uri="{FF2B5EF4-FFF2-40B4-BE49-F238E27FC236}">
                <a16:creationId xmlns:a16="http://schemas.microsoft.com/office/drawing/2014/main" id="{4F4F0551-83A8-448C-9BC9-3B957B007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200" y="4057650"/>
            <a:ext cx="406400" cy="4064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76F5A90-FC6E-4626-996A-A9153FDBABD7}"/>
              </a:ext>
            </a:extLst>
          </p:cNvPr>
          <p:cNvSpPr txBox="1"/>
          <p:nvPr/>
        </p:nvSpPr>
        <p:spPr>
          <a:xfrm>
            <a:off x="716742" y="4076184"/>
            <a:ext cx="2420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5169"/>
                </a:solidFill>
              </a:rPr>
              <a:t>(31) 3555-7109</a:t>
            </a:r>
          </a:p>
          <a:p>
            <a:r>
              <a:rPr lang="pt-BR" dirty="0">
                <a:solidFill>
                  <a:srgbClr val="005169"/>
                </a:solidFill>
              </a:rPr>
              <a:t>(31) 9 9764-6137</a:t>
            </a:r>
          </a:p>
        </p:txBody>
      </p:sp>
      <p:pic>
        <p:nvPicPr>
          <p:cNvPr id="16" name="Gráfico 15" descr="Envelope">
            <a:extLst>
              <a:ext uri="{FF2B5EF4-FFF2-40B4-BE49-F238E27FC236}">
                <a16:creationId xmlns:a16="http://schemas.microsoft.com/office/drawing/2014/main" id="{64F16231-50C4-4546-8F4D-ED1EDB446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3200" y="4744166"/>
            <a:ext cx="406800" cy="4068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6516182-1AFC-4CFC-A0D8-11E097BDC149}"/>
              </a:ext>
            </a:extLst>
          </p:cNvPr>
          <p:cNvSpPr txBox="1"/>
          <p:nvPr/>
        </p:nvSpPr>
        <p:spPr>
          <a:xfrm>
            <a:off x="716742" y="4774168"/>
            <a:ext cx="5203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5169"/>
                </a:solidFill>
              </a:rPr>
              <a:t>charllie.camargos@mensurarinvestimentos.com.br</a:t>
            </a:r>
          </a:p>
        </p:txBody>
      </p:sp>
    </p:spTree>
    <p:extLst>
      <p:ext uri="{BB962C8B-B14F-4D97-AF65-F5344CB8AC3E}">
        <p14:creationId xmlns:p14="http://schemas.microsoft.com/office/powerpoint/2010/main" val="3046304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7341</TotalTime>
  <Words>113</Words>
  <Application>Microsoft Office PowerPoint</Application>
  <PresentationFormat>Apresentação na tela (16:9)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Harabara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 Martins</dc:creator>
  <cp:lastModifiedBy>IPREV PBA</cp:lastModifiedBy>
  <cp:revision>277</cp:revision>
  <dcterms:created xsi:type="dcterms:W3CDTF">2020-07-21T13:42:16Z</dcterms:created>
  <dcterms:modified xsi:type="dcterms:W3CDTF">2025-12-10T20:23:20Z</dcterms:modified>
</cp:coreProperties>
</file>